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0" r:id="rId13"/>
    <p:sldId id="268" r:id="rId14"/>
    <p:sldId id="272" r:id="rId15"/>
    <p:sldId id="273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nstrument Sans Medium" panose="020B0604020202020204" charset="0"/>
      <p:regular r:id="rId22"/>
    </p:embeddedFont>
    <p:embeddedFont>
      <p:font typeface="Instrument Sans Semi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18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E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E21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44491" y="2600801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Data Analysis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3525441" y="4358640"/>
            <a:ext cx="7579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Unlocking Growth Through Insights</a:t>
            </a:r>
            <a:endParaRPr lang="en-US" sz="35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3346-8847-2FBB-C5BD-C8F90C5DDFA7}"/>
              </a:ext>
            </a:extLst>
          </p:cNvPr>
          <p:cNvSpPr txBox="1"/>
          <p:nvPr/>
        </p:nvSpPr>
        <p:spPr>
          <a:xfrm>
            <a:off x="12985789" y="7493620"/>
            <a:ext cx="130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By : Sheetal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370"/>
            <a:ext cx="9748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Learning: Sales Forecasting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25" y="1836777"/>
            <a:ext cx="12625030" cy="473749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546" y="3043503"/>
            <a:ext cx="652135" cy="652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03535" y="5240790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 &amp; Prediction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120" y="3044725"/>
            <a:ext cx="652135" cy="6521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03678" y="5240790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Splitting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307" y="3044725"/>
            <a:ext cx="652135" cy="6521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6864" y="5240790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Features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493" y="3044725"/>
            <a:ext cx="652135" cy="65213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30050" y="5424203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3636" y="3044725"/>
            <a:ext cx="652135" cy="65213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591065" y="5240790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Library Imports</a:t>
            </a:r>
            <a:endParaRPr lang="en-US" sz="1350" dirty="0"/>
          </a:p>
        </p:txBody>
      </p:sp>
      <p:sp>
        <p:nvSpPr>
          <p:cNvPr id="14" name="Text 6"/>
          <p:cNvSpPr/>
          <p:nvPr/>
        </p:nvSpPr>
        <p:spPr>
          <a:xfrm>
            <a:off x="793790" y="68294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Python workflow builds and evaluates a Linear Regression model to predict sales prices using quantity, price, and time-related data.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91FA6A-4ADE-012C-DBB6-2D55865226CF}"/>
              </a:ext>
            </a:extLst>
          </p:cNvPr>
          <p:cNvSpPr txBox="1"/>
          <p:nvPr/>
        </p:nvSpPr>
        <p:spPr>
          <a:xfrm>
            <a:off x="6768790" y="5421697"/>
            <a:ext cx="13492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solidFill>
                  <a:srgbClr val="1E3063"/>
                </a:solidFill>
                <a:latin typeface="Instrument Sans Semi Bold" pitchFamily="34" charset="0"/>
              </a:rPr>
              <a:t>x , 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EE6FA-6FC0-A63F-640A-A15B174CD135}"/>
              </a:ext>
            </a:extLst>
          </p:cNvPr>
          <p:cNvSpPr txBox="1"/>
          <p:nvPr/>
        </p:nvSpPr>
        <p:spPr>
          <a:xfrm>
            <a:off x="12567424" y="7555230"/>
            <a:ext cx="2062976" cy="564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025" y="456486"/>
            <a:ext cx="10152578" cy="518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Workflow: Linear Regression for Sales Prediction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025" y="1307187"/>
            <a:ext cx="13468350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Python code outlines a standard machine learning workflow to build and evaluate a Linear Regression model for predicting the Total Price of a sale, using features like Quantity Ordered, Price Each, Month, Day, and Hour.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1025" y="2024896"/>
            <a:ext cx="373499" cy="373499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643235" y="2055971"/>
            <a:ext cx="2489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20497" y="2081927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Library Imports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20497" y="2440781"/>
            <a:ext cx="1292887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Essential libraries like </a:t>
            </a:r>
            <a:r>
              <a:rPr lang="en-US" sz="13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pandas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13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sklearn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</a:t>
            </a:r>
            <a:r>
              <a:rPr lang="en-US" sz="13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numpy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are imported for data manipulation, model training, and evaluation.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1025" y="3038237"/>
            <a:ext cx="373499" cy="373499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</p:sp>
      <p:sp>
        <p:nvSpPr>
          <p:cNvPr id="9" name="Text 7"/>
          <p:cNvSpPr/>
          <p:nvPr/>
        </p:nvSpPr>
        <p:spPr>
          <a:xfrm>
            <a:off x="643235" y="3069312"/>
            <a:ext cx="2489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120497" y="3095268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Data Loading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20497" y="3454122"/>
            <a:ext cx="1292887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dataset is loaded from "combined11_sales_data.xlsx" into a pandas DataFrame.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1025" y="4051578"/>
            <a:ext cx="373499" cy="373499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</p:sp>
      <p:sp>
        <p:nvSpPr>
          <p:cNvPr id="13" name="Text 11"/>
          <p:cNvSpPr/>
          <p:nvPr/>
        </p:nvSpPr>
        <p:spPr>
          <a:xfrm>
            <a:off x="643235" y="4082653"/>
            <a:ext cx="2489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120497" y="4108609"/>
            <a:ext cx="2626876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Features &amp; Target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20497" y="4467463"/>
            <a:ext cx="1292887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Input features (X) and the target variable (y - 'Total Price') are defined for the model.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81025" y="5064919"/>
            <a:ext cx="373499" cy="373499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</p:sp>
      <p:sp>
        <p:nvSpPr>
          <p:cNvPr id="17" name="Text 15"/>
          <p:cNvSpPr/>
          <p:nvPr/>
        </p:nvSpPr>
        <p:spPr>
          <a:xfrm>
            <a:off x="643235" y="5095994"/>
            <a:ext cx="2489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120497" y="5121950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Splitting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20497" y="5480804"/>
            <a:ext cx="1292887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is split into 80% training and 20% testing sets for model development and evaluation.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81025" y="6078260"/>
            <a:ext cx="373499" cy="373499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</p:sp>
      <p:sp>
        <p:nvSpPr>
          <p:cNvPr id="21" name="Text 19"/>
          <p:cNvSpPr/>
          <p:nvPr/>
        </p:nvSpPr>
        <p:spPr>
          <a:xfrm>
            <a:off x="643235" y="6109335"/>
            <a:ext cx="2489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120497" y="6135291"/>
            <a:ext cx="2630805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 &amp; Prediction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20497" y="6494145"/>
            <a:ext cx="1292887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Linear Regression model is initialized, trained on the training data, and then used to predict sales on the test data.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581025" y="7091601"/>
            <a:ext cx="373499" cy="373499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</p:sp>
      <p:sp>
        <p:nvSpPr>
          <p:cNvPr id="25" name="Text 23"/>
          <p:cNvSpPr/>
          <p:nvPr/>
        </p:nvSpPr>
        <p:spPr>
          <a:xfrm>
            <a:off x="643235" y="7122676"/>
            <a:ext cx="2489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1120497" y="7148632"/>
            <a:ext cx="2240637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Evaluation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20497" y="7507486"/>
            <a:ext cx="1292887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metrics like MSE, R-squared, and RMSE are calculated to assess model performance.</a:t>
            </a:r>
            <a:endParaRPr 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0FF1A5-17D3-79BE-288D-69485FE0EAAD}"/>
              </a:ext>
            </a:extLst>
          </p:cNvPr>
          <p:cNvSpPr txBox="1"/>
          <p:nvPr/>
        </p:nvSpPr>
        <p:spPr>
          <a:xfrm>
            <a:off x="12567424" y="7593980"/>
            <a:ext cx="2062976" cy="5310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944" y="521613"/>
            <a:ext cx="7264479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Forecasting Future Sales with Holt-Winters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4944" y="1333024"/>
            <a:ext cx="24518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Time Series Forecasting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04944" y="1747718"/>
            <a:ext cx="6634282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Predicting future values based on past observations over time, crucial for inventory, marketing, and staffing.</a:t>
            </a:r>
            <a:endParaRPr lang="en-US" sz="1100" dirty="0"/>
          </a:p>
        </p:txBody>
      </p:sp>
      <p:sp>
        <p:nvSpPr>
          <p:cNvPr id="16" name="Text 8"/>
          <p:cNvSpPr/>
          <p:nvPr/>
        </p:nvSpPr>
        <p:spPr>
          <a:xfrm>
            <a:off x="7498794" y="1333024"/>
            <a:ext cx="276284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Decomposing Sales Trends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7498794" y="1982153"/>
            <a:ext cx="6634282" cy="1120497"/>
          </a:xfrm>
          <a:prstGeom prst="roundRect">
            <a:avLst>
              <a:gd name="adj" fmla="val 6529"/>
            </a:avLst>
          </a:prstGeom>
          <a:solidFill>
            <a:srgbClr val="FFFFFF"/>
          </a:solidFill>
          <a:ln/>
        </p:spPr>
      </p:sp>
      <p:sp>
        <p:nvSpPr>
          <p:cNvPr id="18" name="Shape 10"/>
          <p:cNvSpPr/>
          <p:nvPr/>
        </p:nvSpPr>
        <p:spPr>
          <a:xfrm>
            <a:off x="7498794" y="1966913"/>
            <a:ext cx="6634282" cy="60960"/>
          </a:xfrm>
          <a:prstGeom prst="roundRect">
            <a:avLst>
              <a:gd name="adj" fmla="val 213014"/>
            </a:avLst>
          </a:prstGeom>
          <a:solidFill>
            <a:srgbClr val="84C1FA"/>
          </a:solidFill>
          <a:ln/>
        </p:spPr>
      </p:sp>
      <p:sp>
        <p:nvSpPr>
          <p:cNvPr id="19" name="Shape 11"/>
          <p:cNvSpPr/>
          <p:nvPr/>
        </p:nvSpPr>
        <p:spPr>
          <a:xfrm>
            <a:off x="10599480" y="1765816"/>
            <a:ext cx="432792" cy="432792"/>
          </a:xfrm>
          <a:prstGeom prst="roundRect">
            <a:avLst>
              <a:gd name="adj" fmla="val 211279"/>
            </a:avLst>
          </a:prstGeom>
          <a:solidFill>
            <a:srgbClr val="84C1FA"/>
          </a:solidFill>
          <a:ln/>
        </p:spPr>
      </p:sp>
      <p:sp>
        <p:nvSpPr>
          <p:cNvPr id="20" name="Text 12"/>
          <p:cNvSpPr/>
          <p:nvPr/>
        </p:nvSpPr>
        <p:spPr>
          <a:xfrm>
            <a:off x="10729258" y="1874044"/>
            <a:ext cx="17311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350" dirty="0"/>
          </a:p>
        </p:txBody>
      </p:sp>
      <p:sp>
        <p:nvSpPr>
          <p:cNvPr id="21" name="Text 13"/>
          <p:cNvSpPr/>
          <p:nvPr/>
        </p:nvSpPr>
        <p:spPr>
          <a:xfrm>
            <a:off x="7658219" y="2342793"/>
            <a:ext cx="1803440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Observed</a:t>
            </a:r>
            <a:endParaRPr lang="en-US" sz="1400" dirty="0"/>
          </a:p>
        </p:txBody>
      </p:sp>
      <p:sp>
        <p:nvSpPr>
          <p:cNvPr id="22" name="Text 14"/>
          <p:cNvSpPr/>
          <p:nvPr/>
        </p:nvSpPr>
        <p:spPr>
          <a:xfrm>
            <a:off x="7658219" y="2712363"/>
            <a:ext cx="6315432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Original sales data, including trends, seasonal patterns, and fluctuations.</a:t>
            </a:r>
            <a:endParaRPr lang="en-US" sz="1100" dirty="0"/>
          </a:p>
        </p:txBody>
      </p:sp>
      <p:sp>
        <p:nvSpPr>
          <p:cNvPr id="23" name="Shape 15"/>
          <p:cNvSpPr/>
          <p:nvPr/>
        </p:nvSpPr>
        <p:spPr>
          <a:xfrm>
            <a:off x="7498794" y="3463171"/>
            <a:ext cx="6634282" cy="1120497"/>
          </a:xfrm>
          <a:prstGeom prst="roundRect">
            <a:avLst>
              <a:gd name="adj" fmla="val 6529"/>
            </a:avLst>
          </a:prstGeom>
          <a:solidFill>
            <a:srgbClr val="FFFFFF"/>
          </a:solidFill>
          <a:ln/>
        </p:spPr>
      </p:sp>
      <p:sp>
        <p:nvSpPr>
          <p:cNvPr id="24" name="Shape 16"/>
          <p:cNvSpPr/>
          <p:nvPr/>
        </p:nvSpPr>
        <p:spPr>
          <a:xfrm>
            <a:off x="7498794" y="3447931"/>
            <a:ext cx="6634282" cy="60960"/>
          </a:xfrm>
          <a:prstGeom prst="roundRect">
            <a:avLst>
              <a:gd name="adj" fmla="val 213014"/>
            </a:avLst>
          </a:prstGeom>
          <a:solidFill>
            <a:srgbClr val="84C1FA"/>
          </a:solidFill>
          <a:ln/>
        </p:spPr>
      </p:sp>
      <p:sp>
        <p:nvSpPr>
          <p:cNvPr id="25" name="Shape 17"/>
          <p:cNvSpPr/>
          <p:nvPr/>
        </p:nvSpPr>
        <p:spPr>
          <a:xfrm>
            <a:off x="10599480" y="3246834"/>
            <a:ext cx="432792" cy="432792"/>
          </a:xfrm>
          <a:prstGeom prst="roundRect">
            <a:avLst>
              <a:gd name="adj" fmla="val 211279"/>
            </a:avLst>
          </a:prstGeom>
          <a:solidFill>
            <a:srgbClr val="84C1FA"/>
          </a:solidFill>
          <a:ln/>
        </p:spPr>
      </p:sp>
      <p:sp>
        <p:nvSpPr>
          <p:cNvPr id="26" name="Text 18"/>
          <p:cNvSpPr/>
          <p:nvPr/>
        </p:nvSpPr>
        <p:spPr>
          <a:xfrm>
            <a:off x="10729258" y="3355062"/>
            <a:ext cx="17311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350" dirty="0"/>
          </a:p>
        </p:txBody>
      </p:sp>
      <p:sp>
        <p:nvSpPr>
          <p:cNvPr id="27" name="Text 19"/>
          <p:cNvSpPr/>
          <p:nvPr/>
        </p:nvSpPr>
        <p:spPr>
          <a:xfrm>
            <a:off x="7658219" y="3823811"/>
            <a:ext cx="1803440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Trend</a:t>
            </a:r>
            <a:endParaRPr lang="en-US" sz="1400" dirty="0"/>
          </a:p>
        </p:txBody>
      </p:sp>
      <p:sp>
        <p:nvSpPr>
          <p:cNvPr id="28" name="Text 20"/>
          <p:cNvSpPr/>
          <p:nvPr/>
        </p:nvSpPr>
        <p:spPr>
          <a:xfrm>
            <a:off x="7658219" y="4193381"/>
            <a:ext cx="6315432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Underlying direction of data over time, smoothing short-term ups and downs.</a:t>
            </a:r>
            <a:endParaRPr lang="en-US" sz="1100" dirty="0"/>
          </a:p>
        </p:txBody>
      </p:sp>
      <p:sp>
        <p:nvSpPr>
          <p:cNvPr id="29" name="Shape 21"/>
          <p:cNvSpPr/>
          <p:nvPr/>
        </p:nvSpPr>
        <p:spPr>
          <a:xfrm>
            <a:off x="7498794" y="4944189"/>
            <a:ext cx="6634282" cy="1120497"/>
          </a:xfrm>
          <a:prstGeom prst="roundRect">
            <a:avLst>
              <a:gd name="adj" fmla="val 6529"/>
            </a:avLst>
          </a:prstGeom>
          <a:solidFill>
            <a:srgbClr val="FFFFFF"/>
          </a:solidFill>
          <a:ln/>
        </p:spPr>
      </p:sp>
      <p:sp>
        <p:nvSpPr>
          <p:cNvPr id="30" name="Shape 22"/>
          <p:cNvSpPr/>
          <p:nvPr/>
        </p:nvSpPr>
        <p:spPr>
          <a:xfrm>
            <a:off x="7498794" y="4928949"/>
            <a:ext cx="6634282" cy="60960"/>
          </a:xfrm>
          <a:prstGeom prst="roundRect">
            <a:avLst>
              <a:gd name="adj" fmla="val 213014"/>
            </a:avLst>
          </a:prstGeom>
          <a:solidFill>
            <a:srgbClr val="84C1FA"/>
          </a:solidFill>
          <a:ln/>
        </p:spPr>
      </p:sp>
      <p:sp>
        <p:nvSpPr>
          <p:cNvPr id="31" name="Shape 23"/>
          <p:cNvSpPr/>
          <p:nvPr/>
        </p:nvSpPr>
        <p:spPr>
          <a:xfrm>
            <a:off x="10599480" y="4727853"/>
            <a:ext cx="432792" cy="432792"/>
          </a:xfrm>
          <a:prstGeom prst="roundRect">
            <a:avLst>
              <a:gd name="adj" fmla="val 211279"/>
            </a:avLst>
          </a:prstGeom>
          <a:solidFill>
            <a:srgbClr val="84C1FA"/>
          </a:solidFill>
          <a:ln/>
        </p:spPr>
      </p:sp>
      <p:sp>
        <p:nvSpPr>
          <p:cNvPr id="32" name="Text 24"/>
          <p:cNvSpPr/>
          <p:nvPr/>
        </p:nvSpPr>
        <p:spPr>
          <a:xfrm>
            <a:off x="10729258" y="4836081"/>
            <a:ext cx="17311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350" dirty="0"/>
          </a:p>
        </p:txBody>
      </p:sp>
      <p:sp>
        <p:nvSpPr>
          <p:cNvPr id="33" name="Text 25"/>
          <p:cNvSpPr/>
          <p:nvPr/>
        </p:nvSpPr>
        <p:spPr>
          <a:xfrm>
            <a:off x="7658219" y="5304830"/>
            <a:ext cx="1803440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</a:t>
            </a:r>
            <a:endParaRPr lang="en-US" sz="1400" dirty="0"/>
          </a:p>
        </p:txBody>
      </p:sp>
      <p:sp>
        <p:nvSpPr>
          <p:cNvPr id="34" name="Text 26"/>
          <p:cNvSpPr/>
          <p:nvPr/>
        </p:nvSpPr>
        <p:spPr>
          <a:xfrm>
            <a:off x="7658219" y="5674400"/>
            <a:ext cx="6315432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Recurring, predictable patterns repeating at regular intervals (e.g., monthly spikes).</a:t>
            </a:r>
            <a:endParaRPr lang="en-US" sz="1100" dirty="0"/>
          </a:p>
        </p:txBody>
      </p:sp>
      <p:sp>
        <p:nvSpPr>
          <p:cNvPr id="35" name="Shape 27"/>
          <p:cNvSpPr/>
          <p:nvPr/>
        </p:nvSpPr>
        <p:spPr>
          <a:xfrm>
            <a:off x="7498794" y="6425208"/>
            <a:ext cx="6634282" cy="1120497"/>
          </a:xfrm>
          <a:prstGeom prst="roundRect">
            <a:avLst>
              <a:gd name="adj" fmla="val 6529"/>
            </a:avLst>
          </a:prstGeom>
          <a:solidFill>
            <a:srgbClr val="FFFFFF"/>
          </a:solidFill>
          <a:ln/>
        </p:spPr>
      </p:sp>
      <p:sp>
        <p:nvSpPr>
          <p:cNvPr id="36" name="Shape 28"/>
          <p:cNvSpPr/>
          <p:nvPr/>
        </p:nvSpPr>
        <p:spPr>
          <a:xfrm>
            <a:off x="7498794" y="6409968"/>
            <a:ext cx="6634282" cy="60960"/>
          </a:xfrm>
          <a:prstGeom prst="roundRect">
            <a:avLst>
              <a:gd name="adj" fmla="val 213014"/>
            </a:avLst>
          </a:prstGeom>
          <a:solidFill>
            <a:srgbClr val="84C1FA"/>
          </a:solidFill>
          <a:ln/>
        </p:spPr>
      </p:sp>
      <p:sp>
        <p:nvSpPr>
          <p:cNvPr id="37" name="Shape 29"/>
          <p:cNvSpPr/>
          <p:nvPr/>
        </p:nvSpPr>
        <p:spPr>
          <a:xfrm>
            <a:off x="10599480" y="6208871"/>
            <a:ext cx="432792" cy="432792"/>
          </a:xfrm>
          <a:prstGeom prst="roundRect">
            <a:avLst>
              <a:gd name="adj" fmla="val 211279"/>
            </a:avLst>
          </a:prstGeom>
          <a:solidFill>
            <a:srgbClr val="84C1FA"/>
          </a:solidFill>
          <a:ln/>
        </p:spPr>
      </p:sp>
      <p:sp>
        <p:nvSpPr>
          <p:cNvPr id="38" name="Text 30"/>
          <p:cNvSpPr/>
          <p:nvPr/>
        </p:nvSpPr>
        <p:spPr>
          <a:xfrm>
            <a:off x="10729258" y="6317099"/>
            <a:ext cx="17311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350" dirty="0"/>
          </a:p>
        </p:txBody>
      </p:sp>
      <p:sp>
        <p:nvSpPr>
          <p:cNvPr id="39" name="Text 31"/>
          <p:cNvSpPr/>
          <p:nvPr/>
        </p:nvSpPr>
        <p:spPr>
          <a:xfrm>
            <a:off x="7658219" y="6785848"/>
            <a:ext cx="1803440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Residual</a:t>
            </a:r>
            <a:endParaRPr lang="en-US" sz="1400" dirty="0"/>
          </a:p>
        </p:txBody>
      </p:sp>
      <p:sp>
        <p:nvSpPr>
          <p:cNvPr id="40" name="Text 32"/>
          <p:cNvSpPr/>
          <p:nvPr/>
        </p:nvSpPr>
        <p:spPr>
          <a:xfrm>
            <a:off x="7658219" y="7155418"/>
            <a:ext cx="6315432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Unexplained "noise" after trend and seasonal components are removed.</a:t>
            </a:r>
            <a:endParaRPr lang="en-US" sz="11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53E5086-8DE7-49DB-888B-BAB109A7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5" y="2209441"/>
            <a:ext cx="6523285" cy="5774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B5A4D-D199-313C-BBB0-989513EDC94E}"/>
              </a:ext>
            </a:extLst>
          </p:cNvPr>
          <p:cNvSpPr txBox="1"/>
          <p:nvPr/>
        </p:nvSpPr>
        <p:spPr>
          <a:xfrm>
            <a:off x="12701239" y="7683190"/>
            <a:ext cx="1929161" cy="5464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913" y="348020"/>
            <a:ext cx="603063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Forecasting with the Holt-Winters Model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442913" y="1186458"/>
            <a:ext cx="6808946" cy="1136571"/>
          </a:xfrm>
          <a:prstGeom prst="roundRect">
            <a:avLst>
              <a:gd name="adj" fmla="val 64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Shape 2"/>
          <p:cNvSpPr/>
          <p:nvPr/>
        </p:nvSpPr>
        <p:spPr>
          <a:xfrm>
            <a:off x="442913" y="1171218"/>
            <a:ext cx="6808946" cy="60960"/>
          </a:xfrm>
          <a:prstGeom prst="roundRect">
            <a:avLst>
              <a:gd name="adj" fmla="val 186881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996672"/>
            <a:ext cx="379690" cy="379690"/>
          </a:xfrm>
          <a:prstGeom prst="roundRect">
            <a:avLst>
              <a:gd name="adj" fmla="val 240828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3771483" y="1091565"/>
            <a:ext cx="151805" cy="189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84716" y="1502807"/>
            <a:ext cx="1582222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Holt-Winters?</a:t>
            </a:r>
            <a:endParaRPr lang="en-US" sz="1200" b="1" dirty="0"/>
          </a:p>
        </p:txBody>
      </p:sp>
      <p:sp>
        <p:nvSpPr>
          <p:cNvPr id="8" name="Text 6"/>
          <p:cNvSpPr/>
          <p:nvPr/>
        </p:nvSpPr>
        <p:spPr>
          <a:xfrm>
            <a:off x="584716" y="1776413"/>
            <a:ext cx="6525339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Ideal for time series data with both a </a:t>
            </a: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trend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(upward/downward movement) and a </a:t>
            </a: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seasonal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component (predictable spikes), both confirmed in our sales data.</a:t>
            </a:r>
          </a:p>
          <a:p>
            <a:pPr>
              <a:lnSpc>
                <a:spcPts val="1550"/>
              </a:lnSpc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specialized statistical forecasting technique for </a:t>
            </a: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series data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It explicitly models and uses three key components:</a:t>
            </a:r>
          </a:p>
          <a:p>
            <a:pPr>
              <a:lnSpc>
                <a:spcPts val="1550"/>
              </a:lnSpc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Observed 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average value of the data.</a:t>
            </a:r>
          </a:p>
          <a:p>
            <a:pPr>
              <a:lnSpc>
                <a:spcPts val="1550"/>
              </a:lnSpc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Trend: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general increasing or decreasing direction.</a:t>
            </a:r>
            <a:endParaRPr lang="en-US" sz="1400" dirty="0"/>
          </a:p>
          <a:p>
            <a:pPr>
              <a:lnSpc>
                <a:spcPts val="1550"/>
              </a:lnSpc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Seasonality: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Predictable, recurring patterns </a:t>
            </a:r>
          </a:p>
          <a:p>
            <a:pPr>
              <a:lnSpc>
                <a:spcPts val="1550"/>
              </a:lnSpc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(e.g., monthly sales spikes).</a:t>
            </a:r>
            <a:endParaRPr lang="en-US" sz="1400" dirty="0"/>
          </a:p>
          <a:p>
            <a:pPr>
              <a:lnSpc>
                <a:spcPts val="1550"/>
              </a:lnSpc>
            </a:pPr>
            <a:r>
              <a:rPr lang="en-US" sz="1400" dirty="0">
                <a:solidFill>
                  <a:schemeClr val="accent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Ideal for our sales data 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due to its strong seasonal pattern </a:t>
            </a:r>
          </a:p>
          <a:p>
            <a:pPr>
              <a:lnSpc>
                <a:spcPts val="1550"/>
              </a:lnSpc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and overall upward trend.</a:t>
            </a:r>
            <a:endParaRPr lang="en-US" sz="1400" dirty="0"/>
          </a:p>
          <a:p>
            <a:pPr marL="0" indent="0" algn="l">
              <a:lnSpc>
                <a:spcPts val="1550"/>
              </a:lnSpc>
              <a:buNone/>
            </a:pP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378422" y="1186458"/>
            <a:ext cx="6809065" cy="1136571"/>
          </a:xfrm>
          <a:prstGeom prst="roundRect">
            <a:avLst>
              <a:gd name="adj" fmla="val 6436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378422" y="1171218"/>
            <a:ext cx="6809065" cy="60960"/>
          </a:xfrm>
          <a:prstGeom prst="roundRect">
            <a:avLst>
              <a:gd name="adj" fmla="val 186881"/>
            </a:avLst>
          </a:prstGeom>
          <a:solidFill>
            <a:srgbClr val="84C1FA"/>
          </a:solidFill>
          <a:ln/>
        </p:spPr>
      </p:sp>
      <p:sp>
        <p:nvSpPr>
          <p:cNvPr id="11" name="Shape 9"/>
          <p:cNvSpPr/>
          <p:nvPr/>
        </p:nvSpPr>
        <p:spPr>
          <a:xfrm>
            <a:off x="10593050" y="996672"/>
            <a:ext cx="379690" cy="379690"/>
          </a:xfrm>
          <a:prstGeom prst="roundRect">
            <a:avLst>
              <a:gd name="adj" fmla="val 240828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10706993" y="1091565"/>
            <a:ext cx="151805" cy="189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520226" y="1502807"/>
            <a:ext cx="1582222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Forecast</a:t>
            </a:r>
            <a:endParaRPr lang="en-US" sz="1200" b="1" dirty="0"/>
          </a:p>
        </p:txBody>
      </p:sp>
      <p:sp>
        <p:nvSpPr>
          <p:cNvPr id="14" name="Text 12"/>
          <p:cNvSpPr/>
          <p:nvPr/>
        </p:nvSpPr>
        <p:spPr>
          <a:xfrm>
            <a:off x="7520226" y="1776413"/>
            <a:ext cx="6525458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Trained on historical data, the model predicts future sales with confidence, offering a valuable tool for business planning. </a:t>
            </a:r>
          </a:p>
          <a:p>
            <a:pPr>
              <a:lnSpc>
                <a:spcPts val="1550"/>
              </a:lnSpc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specialized statistical forecasting technique for </a:t>
            </a: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series data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It explicitly models and uses three key components:</a:t>
            </a:r>
            <a:endParaRPr lang="en-US" sz="1400" dirty="0"/>
          </a:p>
          <a:p>
            <a:pPr marL="0" indent="0" algn="l">
              <a:lnSpc>
                <a:spcPts val="1550"/>
              </a:lnSpc>
              <a:buNone/>
            </a:pP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388350" y="4248936"/>
            <a:ext cx="2901970" cy="386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Historical Data</a:t>
            </a:r>
            <a:endParaRPr lang="en-US" sz="13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29" y="4528870"/>
            <a:ext cx="687213" cy="687212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2343082" y="6751478"/>
            <a:ext cx="2996247" cy="386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Holt-Winters</a:t>
            </a:r>
            <a:endParaRPr lang="en-US" sz="135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082" y="5216082"/>
            <a:ext cx="687212" cy="68721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3742640" y="7796682"/>
            <a:ext cx="2901970" cy="386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Forecasts</a:t>
            </a:r>
            <a:endParaRPr lang="en-US" sz="135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018" y="6984518"/>
            <a:ext cx="687214" cy="68721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39234" y="6039340"/>
            <a:ext cx="2901971" cy="386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Trend &amp; Seasonality</a:t>
            </a:r>
            <a:endParaRPr lang="en-US" sz="13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86627" y="6018619"/>
            <a:ext cx="687212" cy="6872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105FAA-01A9-4678-0634-4304C3314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256" y="2723081"/>
            <a:ext cx="8688178" cy="54172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2013" y="1688811"/>
            <a:ext cx="536424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 for Growth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313068" y="2764161"/>
            <a:ext cx="1431608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Marketing Strategy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13068" y="3241320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Seasonal Campaigns: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Launch major promotions in October and November to capitalize 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on end-of-year sales spikes.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16028" y="4063288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Ads: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Focus advertising efforts during 12 PM and 7 PM peak hours for maximum 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efficiency.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16028" y="4763874"/>
            <a:ext cx="2280047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Inventory &amp; Product Management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13068" y="5204526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Prioritize Stock: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Ensure high stock levels of Macbook Pro Laptops and iPhones to 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meet peak demand.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13068" y="5798747"/>
            <a:ext cx="6717506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Bundle Promotions: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Create bundles (e.g., iPhone with Lightning Cable) to leverage accessory demand and boost high-priced product sales.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313068" y="6510030"/>
            <a:ext cx="1431608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Geographical Focus</a:t>
            </a:r>
          </a:p>
          <a:p>
            <a:pPr marL="0" indent="0" algn="l">
              <a:lnSpc>
                <a:spcPts val="1400"/>
              </a:lnSpc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13068" y="6987189"/>
            <a:ext cx="7002132" cy="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Concentrate Resources: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Direct marketing and logistics towards San Francisco 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and  Los Angeles to build market share.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62480" y="1475423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7462480" y="1773079"/>
            <a:ext cx="1431608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462480" y="2066330"/>
            <a:ext cx="671750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400"/>
              </a:lnSpc>
              <a:buSzPct val="100000"/>
            </a:pPr>
            <a:endParaRPr lang="en-US" sz="90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4E16A8F7-254F-C892-ADD5-0A25CD2FD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68" y="1"/>
            <a:ext cx="7033532" cy="82455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7944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You!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517802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more insights or questions, please reach out.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7BB49-4895-B197-17FB-86B511BD173E}"/>
              </a:ext>
            </a:extLst>
          </p:cNvPr>
          <p:cNvSpPr txBox="1"/>
          <p:nvPr/>
        </p:nvSpPr>
        <p:spPr>
          <a:xfrm>
            <a:off x="12411307" y="7292898"/>
            <a:ext cx="2219093" cy="858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669"/>
            <a:ext cx="10713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</a:t>
            </a: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Overview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07705" y="32082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Profile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60544" y="36728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Size: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185,686 transactions, 11 key attributes.  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</a:rPr>
              <a:t>Total  Unique Products : 19</a:t>
            </a:r>
            <a:endParaRPr lang="en-US" sz="1750" b="1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07704" y="46183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Quality: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missing values or duplicates.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07706" y="50206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Coverage: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Product, pricing, order date/time, customer location.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07703" y="58836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Dimension: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Month, Day, Hour, Weekday for trend analysis.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33E73-0154-A582-E036-AC8B8F2D7832}"/>
              </a:ext>
            </a:extLst>
          </p:cNvPr>
          <p:cNvSpPr txBox="1"/>
          <p:nvPr/>
        </p:nvSpPr>
        <p:spPr>
          <a:xfrm>
            <a:off x="660544" y="2351229"/>
            <a:ext cx="12509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1E3063"/>
                </a:solidFill>
                <a:latin typeface="Instrument Sans Medium" pitchFamily="34" charset="0"/>
              </a:rPr>
              <a:t>We analyzed a comprehensive sales dataset containing 185,686 transactions across various products, dates, times, and locations. The goal is to identify sales patterns, top-performing products, and high-value regions to guide future business decisions.</a:t>
            </a:r>
          </a:p>
          <a:p>
            <a:endParaRPr lang="en-IN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F0F49-FEA0-B588-E406-2E03F5CB548F}"/>
              </a:ext>
            </a:extLst>
          </p:cNvPr>
          <p:cNvSpPr txBox="1"/>
          <p:nvPr/>
        </p:nvSpPr>
        <p:spPr>
          <a:xfrm>
            <a:off x="7460166" y="3516353"/>
            <a:ext cx="6562528" cy="281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IN" sz="2650" dirty="0">
                <a:solidFill>
                  <a:srgbClr val="091C53"/>
                </a:solidFill>
                <a:latin typeface="Instrument Sans Semi Bold" pitchFamily="34" charset="0"/>
              </a:rPr>
              <a:t>Key Variables</a:t>
            </a:r>
          </a:p>
          <a:p>
            <a:pPr marL="342900" lvl="0" indent="-342900">
              <a:lnSpc>
                <a:spcPts val="2850"/>
              </a:lnSpc>
              <a:buSzPct val="100000"/>
              <a:buChar char="•"/>
            </a:pPr>
            <a:r>
              <a:rPr lang="en-IN" sz="1750" b="1" dirty="0">
                <a:solidFill>
                  <a:srgbClr val="1E3063"/>
                </a:solidFill>
                <a:latin typeface="Instrument Sans Medium" pitchFamily="34" charset="0"/>
              </a:rPr>
              <a:t>Order &amp; Product Details</a:t>
            </a:r>
            <a:r>
              <a:rPr lang="en-IN" sz="1750" dirty="0">
                <a:solidFill>
                  <a:srgbClr val="1E3063"/>
                </a:solidFill>
                <a:latin typeface="Instrument Sans Medium" pitchFamily="34" charset="0"/>
              </a:rPr>
              <a:t>: Order ID, Product Name, Quantity Ordered, Price Each, Total Price</a:t>
            </a:r>
          </a:p>
          <a:p>
            <a:pPr marL="342900" lvl="0" indent="-342900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IN" sz="1750" dirty="0">
                <a:solidFill>
                  <a:srgbClr val="1E3063"/>
                </a:solidFill>
                <a:latin typeface="Instrument Sans Medium" pitchFamily="34" charset="0"/>
              </a:rPr>
              <a:t> </a:t>
            </a:r>
            <a:r>
              <a:rPr lang="en-IN" sz="1750" b="1" dirty="0">
                <a:solidFill>
                  <a:srgbClr val="1E3063"/>
                </a:solidFill>
                <a:latin typeface="Instrument Sans Medium" pitchFamily="34" charset="0"/>
              </a:rPr>
              <a:t>Time Analysis</a:t>
            </a:r>
            <a:r>
              <a:rPr lang="en-IN" sz="1750" dirty="0">
                <a:solidFill>
                  <a:srgbClr val="1E3063"/>
                </a:solidFill>
                <a:latin typeface="Instrument Sans Medium" pitchFamily="34" charset="0"/>
              </a:rPr>
              <a:t>: Month, Day, Hour, Weekday for sales trend mapping.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750" b="1" dirty="0">
                <a:solidFill>
                  <a:srgbClr val="1E3063"/>
                </a:solidFill>
                <a:latin typeface="Instrument Sans Medium" pitchFamily="34" charset="0"/>
              </a:rPr>
              <a:t>   Location Analysis: </a:t>
            </a:r>
            <a:r>
              <a:rPr lang="en-IN" sz="1750" dirty="0">
                <a:solidFill>
                  <a:srgbClr val="1E3063"/>
                </a:solidFill>
                <a:latin typeface="Instrument Sans Medium" pitchFamily="34" charset="0"/>
              </a:rPr>
              <a:t>Purchase Address for regional     performance evaluation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E98C-5ECA-B241-CD9C-73DEE8201708}"/>
              </a:ext>
            </a:extLst>
          </p:cNvPr>
          <p:cNvSpPr txBox="1"/>
          <p:nvPr/>
        </p:nvSpPr>
        <p:spPr>
          <a:xfrm>
            <a:off x="12478215" y="7493620"/>
            <a:ext cx="2029522" cy="735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743426"/>
            <a:ext cx="625268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Python: Data Preparation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235" y="1822847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7235" y="2157889"/>
            <a:ext cx="6472595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37235" y="2308860"/>
            <a:ext cx="33285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Combining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37235" y="2764155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Merged 12 monthly sales data files into a single DataFrame.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0451" y="1822847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0451" y="2157889"/>
            <a:ext cx="647271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7420451" y="2308860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 Data Cleaning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420451" y="2764155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Previewed data structure and identified key columns.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37235" y="3469600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7235" y="3804642"/>
            <a:ext cx="6472595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737235" y="3955613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Extraction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37235" y="4410908"/>
            <a:ext cx="6472595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Order Date to datetime; extracted Month, Day, Hour, Weekday.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20451" y="3469600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0451" y="3804642"/>
            <a:ext cx="647271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420451" y="3955613"/>
            <a:ext cx="301192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Handling Missing Values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420451" y="4410908"/>
            <a:ext cx="64727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Dropped rows with missing values in critical columns.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37235" y="5453301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37235" y="5788343"/>
            <a:ext cx="6472595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9"/>
          <p:cNvSpPr/>
          <p:nvPr/>
        </p:nvSpPr>
        <p:spPr>
          <a:xfrm>
            <a:off x="737235" y="5939314"/>
            <a:ext cx="270986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Type Conversion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37235" y="6394609"/>
            <a:ext cx="647259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Quantity Ordered and Price Each to numeric types.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420451" y="5453301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420451" y="5788343"/>
            <a:ext cx="647271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5" name="Text 23"/>
          <p:cNvSpPr/>
          <p:nvPr/>
        </p:nvSpPr>
        <p:spPr>
          <a:xfrm>
            <a:off x="7420451" y="5939314"/>
            <a:ext cx="269438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Calculated Total Price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420451" y="6394609"/>
            <a:ext cx="647271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Added a new column: </a:t>
            </a:r>
            <a:r>
              <a:rPr lang="en-US" sz="16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Quantity Ordered × Price Each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737235" y="7149227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Result: A clean, structured sales dataset ready for analysis and ML modeling.</a:t>
            </a:r>
            <a:endParaRPr lang="en-US" sz="16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C185D2-B17B-9595-B3BE-1057C7C3CC8D}"/>
              </a:ext>
            </a:extLst>
          </p:cNvPr>
          <p:cNvSpPr txBox="1"/>
          <p:nvPr/>
        </p:nvSpPr>
        <p:spPr>
          <a:xfrm>
            <a:off x="12478215" y="7486174"/>
            <a:ext cx="2051824" cy="6780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6572"/>
            <a:ext cx="8573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8959096" y="2422327"/>
            <a:ext cx="48850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 from Visualizations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959096" y="349972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Over Time: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Clear seasonal pattern with December peak.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59096" y="4304824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Hourly Sales: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Highest sales volumes around 12 PM and 7 PM.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510992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Performance: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Batteries sell high volume; Macbook Pro and iPhone generate high revenue.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959096" y="627792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Geographical Focus: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San Francisco and Los Angeles are top markets.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ECC03B-88DE-36BF-86A1-C6D5A851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1" y="2056137"/>
            <a:ext cx="3843878" cy="24335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352C5D-2CC6-4B4F-AEEC-97F9F5448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39" y="2056137"/>
            <a:ext cx="4787419" cy="24335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AB316C-3ABD-EA1F-F76C-F9617BAEF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710991"/>
            <a:ext cx="4229100" cy="32900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5A53F8-C60E-6555-49C1-07312EAFC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4710991"/>
            <a:ext cx="4385258" cy="32900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B7698D-CA64-6E20-1363-BA08BA934D62}"/>
              </a:ext>
            </a:extLst>
          </p:cNvPr>
          <p:cNvSpPr txBox="1"/>
          <p:nvPr/>
        </p:nvSpPr>
        <p:spPr>
          <a:xfrm>
            <a:off x="12678937" y="7504771"/>
            <a:ext cx="1817648" cy="6356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92480"/>
            <a:ext cx="10093643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Analysis: High-Level Performance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812" y="1935837"/>
            <a:ext cx="4207550" cy="5501283"/>
          </a:xfrm>
          <a:prstGeom prst="roundRect">
            <a:avLst>
              <a:gd name="adj" fmla="val 347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0332" y="1935837"/>
            <a:ext cx="121920" cy="5501283"/>
          </a:xfrm>
          <a:prstGeom prst="roundRect">
            <a:avLst>
              <a:gd name="adj" fmla="val 164697"/>
            </a:avLst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1125736" y="2189321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Overall KPIs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25736" y="2671643"/>
            <a:ext cx="3609142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Calculates total orders, total revenue, and average order value (AOV) for foundational business health.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1125736" y="4350425"/>
            <a:ext cx="3609142" cy="2833211"/>
          </a:xfrm>
          <a:prstGeom prst="roundRect">
            <a:avLst>
              <a:gd name="adj" fmla="val 7087"/>
            </a:avLst>
          </a:prstGeom>
          <a:solidFill>
            <a:srgbClr val="F2F2F2"/>
          </a:solidFill>
          <a:ln/>
        </p:spPr>
      </p:sp>
      <p:sp>
        <p:nvSpPr>
          <p:cNvPr id="8" name="Shape 6"/>
          <p:cNvSpPr/>
          <p:nvPr/>
        </p:nvSpPr>
        <p:spPr>
          <a:xfrm>
            <a:off x="1114663" y="4350425"/>
            <a:ext cx="3631287" cy="2833211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9" name="Text 7"/>
          <p:cNvSpPr/>
          <p:nvPr/>
        </p:nvSpPr>
        <p:spPr>
          <a:xfrm>
            <a:off x="1337667" y="4517708"/>
            <a:ext cx="3185279" cy="249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SELECT COUNT(DISTINCT Order_ID) AS Total_Orders, SUM(Quantity_Ordered * Price_Each) AS Total_Revenue, AVG(Quantity_Ordered * Price_Each) AS Average_Order_Value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1366" y="1935837"/>
            <a:ext cx="4207550" cy="5501283"/>
          </a:xfrm>
          <a:prstGeom prst="roundRect">
            <a:avLst>
              <a:gd name="adj" fmla="val 347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80886" y="1935837"/>
            <a:ext cx="121920" cy="5501283"/>
          </a:xfrm>
          <a:prstGeom prst="roundRect">
            <a:avLst>
              <a:gd name="adj" fmla="val 164697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5556290" y="2189321"/>
            <a:ext cx="2798445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Monthly Sales Trends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5556290" y="2671643"/>
            <a:ext cx="3609142" cy="1093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Calculates month-over-month (MoM) revenue growth using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LAG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function to track momentum.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1919" y="1935837"/>
            <a:ext cx="4207669" cy="5501283"/>
          </a:xfrm>
          <a:prstGeom prst="roundRect">
            <a:avLst>
              <a:gd name="adj" fmla="val 347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11439" y="1935837"/>
            <a:ext cx="121920" cy="5501283"/>
          </a:xfrm>
          <a:prstGeom prst="roundRect">
            <a:avLst>
              <a:gd name="adj" fmla="val 164697"/>
            </a:avLst>
          </a:prstGeom>
          <a:solidFill>
            <a:srgbClr val="84C1FA"/>
          </a:solidFill>
          <a:ln/>
        </p:spPr>
      </p:sp>
      <p:sp>
        <p:nvSpPr>
          <p:cNvPr id="16" name="Text 14"/>
          <p:cNvSpPr/>
          <p:nvPr/>
        </p:nvSpPr>
        <p:spPr>
          <a:xfrm>
            <a:off x="9986843" y="2189321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Views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986843" y="2671643"/>
            <a:ext cx="3609261" cy="1473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Creates a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vw_Ecommerce_KPIs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 to easily query monthly KPIs without rewriting complex SQL.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94D78-7DBF-D08C-22AC-43078663F734}"/>
              </a:ext>
            </a:extLst>
          </p:cNvPr>
          <p:cNvSpPr txBox="1"/>
          <p:nvPr/>
        </p:nvSpPr>
        <p:spPr>
          <a:xfrm>
            <a:off x="12656634" y="7649737"/>
            <a:ext cx="1895707" cy="5231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5420"/>
            <a:ext cx="6726079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Analysis: Granular Insights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3295" y="1447443"/>
            <a:ext cx="13343811" cy="1104662"/>
          </a:xfrm>
          <a:prstGeom prst="roundRect">
            <a:avLst>
              <a:gd name="adj" fmla="val 1497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6155" y="1470303"/>
            <a:ext cx="735211" cy="1058942"/>
          </a:xfrm>
          <a:prstGeom prst="roundRect">
            <a:avLst>
              <a:gd name="adj" fmla="val 18772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895945" y="1827490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85079" y="1654016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Products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585079" y="2051447"/>
            <a:ext cx="1237916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top 10 products by total revenue, highlighting biggest financial contributors.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3295" y="2735818"/>
            <a:ext cx="13343811" cy="1119902"/>
          </a:xfrm>
          <a:prstGeom prst="roundRect">
            <a:avLst>
              <a:gd name="adj" fmla="val 1477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66155" y="2758678"/>
            <a:ext cx="735211" cy="1074182"/>
          </a:xfrm>
          <a:prstGeom prst="roundRect">
            <a:avLst>
              <a:gd name="adj" fmla="val 18772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895945" y="3123486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585079" y="2942392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Hourly Sales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585079" y="3339822"/>
            <a:ext cx="1237916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Analyzes hourly sales patterns (</a:t>
            </a:r>
            <a:r>
              <a:rPr lang="en-US" sz="140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DATEPART(HOUR, Order_Date)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 for optimizing staffing and promotions.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43295" y="4039433"/>
            <a:ext cx="13343811" cy="1104662"/>
          </a:xfrm>
          <a:prstGeom prst="roundRect">
            <a:avLst>
              <a:gd name="adj" fmla="val 1497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66155" y="4062293"/>
            <a:ext cx="735211" cy="1058942"/>
          </a:xfrm>
          <a:prstGeom prst="roundRect">
            <a:avLst>
              <a:gd name="adj" fmla="val 18772"/>
            </a:avLst>
          </a:prstGeom>
          <a:solidFill>
            <a:srgbClr val="CEE6FD"/>
          </a:solidFill>
          <a:ln/>
        </p:spPr>
      </p:sp>
      <p:sp>
        <p:nvSpPr>
          <p:cNvPr id="15" name="Text 13"/>
          <p:cNvSpPr/>
          <p:nvPr/>
        </p:nvSpPr>
        <p:spPr>
          <a:xfrm>
            <a:off x="895945" y="4419481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585079" y="4246007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by City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585079" y="4643438"/>
            <a:ext cx="1237916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Extracts city from address to calculate total revenue, orders, and AOV per city, identifying key markets.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43295" y="5327809"/>
            <a:ext cx="13343811" cy="1119902"/>
          </a:xfrm>
          <a:prstGeom prst="roundRect">
            <a:avLst>
              <a:gd name="adj" fmla="val 1477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66155" y="5350669"/>
            <a:ext cx="735211" cy="1074182"/>
          </a:xfrm>
          <a:prstGeom prst="roundRect">
            <a:avLst>
              <a:gd name="adj" fmla="val 18772"/>
            </a:avLst>
          </a:prstGeom>
          <a:solidFill>
            <a:srgbClr val="CEE6FD"/>
          </a:solidFill>
          <a:ln/>
        </p:spPr>
      </p:sp>
      <p:sp>
        <p:nvSpPr>
          <p:cNvPr id="20" name="Text 18"/>
          <p:cNvSpPr/>
          <p:nvPr/>
        </p:nvSpPr>
        <p:spPr>
          <a:xfrm>
            <a:off x="895945" y="5715476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85079" y="5534382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Bundled Products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585079" y="5931813"/>
            <a:ext cx="1237916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customers buying multiple products in one order using </a:t>
            </a:r>
            <a:r>
              <a:rPr lang="en-US" sz="140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40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STRING_AGG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cross-selling strategies.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643295" y="6631424"/>
            <a:ext cx="13343811" cy="920949"/>
          </a:xfrm>
          <a:prstGeom prst="roundRect">
            <a:avLst>
              <a:gd name="adj" fmla="val 1497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66155" y="6654284"/>
            <a:ext cx="735211" cy="875228"/>
          </a:xfrm>
          <a:prstGeom prst="roundRect">
            <a:avLst>
              <a:gd name="adj" fmla="val 18772"/>
            </a:avLst>
          </a:prstGeom>
          <a:solidFill>
            <a:srgbClr val="CEE6FD"/>
          </a:solidFill>
          <a:ln/>
        </p:spPr>
      </p:sp>
      <p:sp>
        <p:nvSpPr>
          <p:cNvPr id="25" name="Text 23"/>
          <p:cNvSpPr/>
          <p:nvPr/>
        </p:nvSpPr>
        <p:spPr>
          <a:xfrm>
            <a:off x="895945" y="7011472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585079" y="6837998"/>
            <a:ext cx="287512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Order Value Segmentation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585079" y="7235428"/>
            <a:ext cx="1237916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Segments orders into high-value (&gt; $2000) and low-value (&lt; $2000) for targeted marketing.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507504-CF63-1981-6A7D-D3011ECA2882}"/>
              </a:ext>
            </a:extLst>
          </p:cNvPr>
          <p:cNvSpPr txBox="1"/>
          <p:nvPr/>
        </p:nvSpPr>
        <p:spPr>
          <a:xfrm>
            <a:off x="12712390" y="7736086"/>
            <a:ext cx="1817649" cy="4935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683" y="402788"/>
            <a:ext cx="6309360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BI: Executive Summary &amp; KPIs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15571" y="2842474"/>
            <a:ext cx="219753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Metrics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315571" y="3245894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Sales:</a:t>
            </a: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$34.47 Million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8315572" y="3609071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Quantity Sold:</a:t>
            </a: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208.81 Thousand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8315571" y="3928914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Order Value:</a:t>
            </a: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$193.15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8315572" y="4866489"/>
            <a:ext cx="219753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Chart Analysis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315572" y="5249787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 by Month:</a:t>
            </a: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Identifies seasonal patterns and impact of campaigns.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8315572" y="5592842"/>
            <a:ext cx="5813023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 by Weekday:</a:t>
            </a: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Shows profitable days (Tuesday and Friday leading) for optimizing staffing and promotions.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5572" y="6061710"/>
            <a:ext cx="662380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 by Product:</a:t>
            </a: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Macbook Pro Laptops are top-selling by revenue.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315572" y="6401862"/>
            <a:ext cx="6623804" cy="36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5 Product Orders by State:</a:t>
            </a: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Highlights regional product preferences.</a:t>
            </a:r>
            <a:endParaRPr lang="en-US" sz="11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26F41B-3B42-A926-EDEC-E5D71848D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9" y="1103972"/>
            <a:ext cx="7872761" cy="5658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B0C38E-759E-5809-E43F-16050FA1CF38}"/>
              </a:ext>
            </a:extLst>
          </p:cNvPr>
          <p:cNvSpPr txBox="1"/>
          <p:nvPr/>
        </p:nvSpPr>
        <p:spPr>
          <a:xfrm>
            <a:off x="12567424" y="7538224"/>
            <a:ext cx="2062976" cy="6913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8147447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BI: Product &amp; Customer Insights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162687" y="1519356"/>
            <a:ext cx="2693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Chart Analysis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162687" y="1963019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 by Product: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Identifies high-revenue items like Macbook Pro Laptop and iPhone for marketing focus.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162687" y="2656999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Quantity Sold by Product: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Shows popularity of items like AAA Batteries (4-pack) for inventory management.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162687" y="3370785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</a:rPr>
              <a:t>Product Sales by Month : 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</a:rPr>
              <a:t>Compare product sales over time to identify seasonal trends.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2D158B-A41E-FA52-076F-57755492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8" y="1249341"/>
            <a:ext cx="7936434" cy="5639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B1EDD7-1824-E332-3E95-3B1EC992C03B}"/>
              </a:ext>
            </a:extLst>
          </p:cNvPr>
          <p:cNvSpPr txBox="1"/>
          <p:nvPr/>
        </p:nvSpPr>
        <p:spPr>
          <a:xfrm>
            <a:off x="12678937" y="7627434"/>
            <a:ext cx="1951463" cy="5743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8332351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BI: Time &amp; Location Performance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7541895" y="1503759"/>
            <a:ext cx="2693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Chart Analysis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1895" y="2019895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 &amp; Quantity Sold by Hour: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Pinpoints peak hours (late morning, late afternoon/early evening) for staffing and digital promotions.</a:t>
            </a:r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1894" y="3087767"/>
            <a:ext cx="6467713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</a:rPr>
              <a:t>Daily &amp; Monthly Sales 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</a:rPr>
              <a:t>: A detailed table to show sales for each day of the week and month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8000B0-851C-82AF-5E41-B004AB17F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9" y="1306049"/>
            <a:ext cx="7192251" cy="6579237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BEA9C177-DC2F-24ED-5FD3-8DA5BB6FB331}"/>
              </a:ext>
            </a:extLst>
          </p:cNvPr>
          <p:cNvSpPr/>
          <p:nvPr/>
        </p:nvSpPr>
        <p:spPr>
          <a:xfrm>
            <a:off x="7541893" y="3989784"/>
            <a:ext cx="6467713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 by Purchase Store Address: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Identifies best-performing stores (e.g., 354 Main St, 986 7th St) and underperforming ones for operational improvements.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BCE04-E104-07B2-E7EB-635B1946FC67}"/>
              </a:ext>
            </a:extLst>
          </p:cNvPr>
          <p:cNvSpPr txBox="1"/>
          <p:nvPr/>
        </p:nvSpPr>
        <p:spPr>
          <a:xfrm>
            <a:off x="12678937" y="7593980"/>
            <a:ext cx="1951463" cy="5743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1046</TotalTime>
  <Words>1395</Words>
  <Application>Microsoft Office PowerPoint</Application>
  <PresentationFormat>Custom</PresentationFormat>
  <Paragraphs>178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Instrument Sans Semi Bold</vt:lpstr>
      <vt:lpstr>Instrument Sans Medium</vt:lpstr>
      <vt:lpstr>Consolas Medium</vt:lpstr>
      <vt:lpstr>Arial</vt:lpstr>
      <vt:lpstr>Consolas</vt:lpstr>
      <vt:lpstr>Instrument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Sheetal S</dc:creator>
  <cp:lastModifiedBy>Sheetal S</cp:lastModifiedBy>
  <cp:revision>8</cp:revision>
  <dcterms:created xsi:type="dcterms:W3CDTF">2025-08-10T11:52:58Z</dcterms:created>
  <dcterms:modified xsi:type="dcterms:W3CDTF">2025-08-11T05:35:26Z</dcterms:modified>
</cp:coreProperties>
</file>